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6" r:id="rId2"/>
    <p:sldId id="257" r:id="rId3"/>
    <p:sldId id="286" r:id="rId4"/>
    <p:sldId id="259" r:id="rId5"/>
    <p:sldId id="260" r:id="rId6"/>
    <p:sldId id="261" r:id="rId7"/>
    <p:sldId id="272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78" r:id="rId18"/>
    <p:sldId id="279" r:id="rId19"/>
  </p:sldIdLst>
  <p:sldSz cx="9144000" cy="6858000" type="screen4x3"/>
  <p:notesSz cx="6858000" cy="9144000"/>
  <p:defaultTextStyle>
    <a:defPPr>
      <a:defRPr lang="uk-UA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25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22" autoAdjust="0"/>
  </p:normalViewPr>
  <p:slideViewPr>
    <p:cSldViewPr>
      <p:cViewPr varScale="1">
        <p:scale>
          <a:sx n="79" d="100"/>
          <a:sy n="79" d="100"/>
        </p:scale>
        <p:origin x="108" y="7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4"/>
          <p:cNvGrpSpPr>
            <a:grpSpLocks/>
          </p:cNvGrpSpPr>
          <p:nvPr/>
        </p:nvGrpSpPr>
        <p:grpSpPr bwMode="auto">
          <a:xfrm>
            <a:off x="203200" y="0"/>
            <a:ext cx="3778250" cy="6858000"/>
            <a:chOff x="203200" y="0"/>
            <a:chExt cx="3778250" cy="6858001"/>
          </a:xfrm>
        </p:grpSpPr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641350" y="0"/>
              <a:ext cx="1365250" cy="3971926"/>
            </a:xfrm>
            <a:custGeom>
              <a:avLst/>
              <a:gdLst>
                <a:gd name="T0" fmla="*/ 0 w 860"/>
                <a:gd name="T1" fmla="*/ 0 h 2502"/>
                <a:gd name="T2" fmla="*/ 860 w 860"/>
                <a:gd name="T3" fmla="*/ 2502 h 2502"/>
              </a:gdLst>
              <a:ahLst/>
              <a:cxnLst>
                <a:cxn ang="0">
                  <a:pos x="0" y="2445"/>
                </a:cxn>
                <a:cxn ang="0">
                  <a:pos x="228" y="2502"/>
                </a:cxn>
                <a:cxn ang="0">
                  <a:pos x="860" y="0"/>
                </a:cxn>
                <a:cxn ang="0">
                  <a:pos x="620" y="0"/>
                </a:cxn>
                <a:cxn ang="0">
                  <a:pos x="0" y="2445"/>
                </a:cxn>
              </a:cxnLst>
              <a:rect l="T0" t="T1" r="T2" b="T3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6" name="Freeform 7"/>
            <p:cNvSpPr/>
            <p:nvPr/>
          </p:nvSpPr>
          <p:spPr bwMode="auto">
            <a:xfrm>
              <a:off x="203200" y="0"/>
              <a:ext cx="1336675" cy="3862389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" name="Freeform 8"/>
            <p:cNvSpPr/>
            <p:nvPr/>
          </p:nvSpPr>
          <p:spPr bwMode="auto">
            <a:xfrm>
              <a:off x="207963" y="3776664"/>
              <a:ext cx="1936750" cy="3081337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" name="Freeform 9"/>
            <p:cNvSpPr/>
            <p:nvPr/>
          </p:nvSpPr>
          <p:spPr bwMode="auto">
            <a:xfrm>
              <a:off x="646113" y="3886201"/>
              <a:ext cx="2373312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" name="Freeform 10"/>
            <p:cNvSpPr/>
            <p:nvPr/>
          </p:nvSpPr>
          <p:spPr bwMode="auto">
            <a:xfrm>
              <a:off x="641350" y="3881439"/>
              <a:ext cx="3340100" cy="2976562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" name="Freeform 11"/>
            <p:cNvSpPr/>
            <p:nvPr/>
          </p:nvSpPr>
          <p:spPr bwMode="auto">
            <a:xfrm>
              <a:off x="203200" y="3771901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" name="Freeform 12"/>
          <p:cNvSpPr>
            <a:spLocks/>
          </p:cNvSpPr>
          <p:nvPr/>
        </p:nvSpPr>
        <p:spPr bwMode="auto">
          <a:xfrm>
            <a:off x="203200" y="3771900"/>
            <a:ext cx="361950" cy="90488"/>
          </a:xfrm>
          <a:custGeom>
            <a:avLst/>
            <a:gdLst>
              <a:gd name="T0" fmla="*/ 0 w 228"/>
              <a:gd name="T1" fmla="*/ 0 h 57"/>
              <a:gd name="T2" fmla="*/ 228 w 228"/>
              <a:gd name="T3" fmla="*/ 57 h 57"/>
            </a:gdLst>
            <a:ahLst/>
            <a:cxnLst>
              <a:cxn ang="0">
                <a:pos x="228" y="57"/>
              </a:cxn>
              <a:cxn ang="0">
                <a:pos x="0" y="0"/>
              </a:cxn>
              <a:cxn ang="0">
                <a:pos x="222" y="54"/>
              </a:cxn>
              <a:cxn ang="0">
                <a:pos x="228" y="57"/>
              </a:cxn>
            </a:cxnLst>
            <a:rect l="T0" t="T1" r="T2" b="T3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2" name="Freeform 13"/>
          <p:cNvSpPr>
            <a:spLocks/>
          </p:cNvSpPr>
          <p:nvPr/>
        </p:nvSpPr>
        <p:spPr bwMode="auto">
          <a:xfrm>
            <a:off x="560388" y="3867150"/>
            <a:ext cx="61912" cy="80963"/>
          </a:xfrm>
          <a:custGeom>
            <a:avLst/>
            <a:gdLst>
              <a:gd name="T0" fmla="*/ 0 w 39"/>
              <a:gd name="T1" fmla="*/ 0 h 51"/>
              <a:gd name="T2" fmla="*/ 39 w 39"/>
              <a:gd name="T3" fmla="*/ 51 h 51"/>
            </a:gdLst>
            <a:ahLst/>
            <a:cxnLst>
              <a:cxn ang="0">
                <a:pos x="0" y="0"/>
              </a:cxn>
              <a:cxn ang="0">
                <a:pos x="39" y="51"/>
              </a:cxn>
              <a:cxn ang="0">
                <a:pos x="3" y="0"/>
              </a:cxn>
              <a:cxn ang="0">
                <a:pos x="0" y="0"/>
              </a:cxn>
            </a:cxnLst>
            <a:rect l="T0" t="T1" r="T2" b="T3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 smtClean="0"/>
              <a:t>Зразок підзаголовка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7326313" y="6116638"/>
            <a:ext cx="8572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69B390-8FF3-4478-B347-20A4DA7D01F9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4263" y="6116638"/>
            <a:ext cx="3608387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638" y="6116638"/>
            <a:ext cx="411162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A13400-F152-4015-9DC0-56C269C413EE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фотографі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uk-UA" noProof="0" smtClean="0"/>
              <a:t>Клацніть піктограму, щоб додати зображення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BE1024-31EA-44E3-850B-215DF4490D28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CF2024-6BDD-45B2-8F7A-04C5E7FB891C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>
            <a:normAutofit/>
          </a:bodyPr>
          <a:lstStyle>
            <a:lvl1pPr algn="ctr">
              <a:defRPr sz="32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D9FEBA-A90F-4478-8A6A-7BD1BDED6F3E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B5A33-6D16-4201-A46D-C79C54237F19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969963" y="863600"/>
            <a:ext cx="4572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  <a:cs typeface="+mn-cs"/>
              </a:rPr>
              <a:t>“</a:t>
            </a:r>
          </a:p>
        </p:txBody>
      </p:sp>
      <p:sp>
        <p:nvSpPr>
          <p:cNvPr id="6" name="TextBox 14"/>
          <p:cNvSpPr txBox="1"/>
          <p:nvPr/>
        </p:nvSpPr>
        <p:spPr>
          <a:xfrm>
            <a:off x="8172450" y="2819400"/>
            <a:ext cx="4572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fontAlgn="auto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  <a:cs typeface="+mn-cs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21E65B-7A22-4E4E-943B-032623147D8F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FEC0CD-4F41-4776-B96C-C587BD33DA97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8A4077-BF06-408B-83E8-7076AEF52457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0B0854-9C29-4485-8EB1-A58DBD961963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 цита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/>
          <p:cNvSpPr txBox="1"/>
          <p:nvPr/>
        </p:nvSpPr>
        <p:spPr>
          <a:xfrm>
            <a:off x="969963" y="863600"/>
            <a:ext cx="4572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  <a:cs typeface="+mn-cs"/>
              </a:rPr>
              <a:t>“</a:t>
            </a:r>
          </a:p>
        </p:txBody>
      </p:sp>
      <p:sp>
        <p:nvSpPr>
          <p:cNvPr id="6" name="TextBox 14"/>
          <p:cNvSpPr txBox="1"/>
          <p:nvPr/>
        </p:nvSpPr>
        <p:spPr>
          <a:xfrm>
            <a:off x="8172450" y="2819400"/>
            <a:ext cx="4572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fontAlgn="auto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  <a:cs typeface="+mn-cs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FE096-9626-4114-A613-9408624DFAFE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682D7C-9AB5-4B59-BF06-A88BD73BD293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Істина/хибні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rtlCol="0">
            <a:normAutofit/>
          </a:bodyPr>
          <a:lstStyle>
            <a:lvl1pPr>
              <a:defRPr lang="en-US" b="0" dirty="0"/>
            </a:lvl1pPr>
          </a:lstStyle>
          <a:p>
            <a:pPr lvl="0"/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104AC9-37AD-4A8D-A521-5E9A3C6BE94A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362064-7E10-4885-B388-472169CA440A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0B9325-A55C-4429-8103-C1CADD45842A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1E43B2-6FB3-41FC-8A71-2DE38E6A7FB6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3CC1D0-CDDF-4FB0-8F70-1400939FBF29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5B1FCE-ABD8-41C0-AD06-AC5E78C6E757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'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3775" y="6108700"/>
            <a:ext cx="8572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350447-B0DF-460C-A839-4232FCE326EB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3263" y="6108700"/>
            <a:ext cx="5313362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175" y="6108700"/>
            <a:ext cx="4286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D7B58A-E7CE-4E5D-B4A6-5257EA2E7357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D55DFC-42EC-44B1-80B7-C4015AB851B4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23C348-3A78-49DC-8B20-50F631F1C5CF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'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CEC34B-9BD1-441D-A366-1B129E09F6C6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645359-E1F6-4C5E-815F-3ACC29738CFE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E97229-7C53-4EC0-84E7-BA9DF68B226C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C3FCC1-8F39-4DBE-A088-3EC753152694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174F69-36EC-4531-9DAF-178AF98C5C07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053614-73B3-47E2-AAC9-980C02669940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DA707F-3135-4F25-AB36-178D61715060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7E2269-C7D9-41EE-A3C9-DD0583C27E68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B3ACAF-2B5E-4C32-BE0D-89EDF22E83A7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C228C1-F300-458B-846E-6E33DE5F5761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uk-UA" noProof="0" smtClean="0"/>
              <a:t>Клацніть піктограму, щоб додати зображення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E3C687-BD13-4E4C-A4C8-FB04F0FF71A7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5C4D68-D7F5-47CC-8E0C-28330556EF93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3"/>
          <p:cNvGrpSpPr>
            <a:grpSpLocks/>
          </p:cNvGrpSpPr>
          <p:nvPr/>
        </p:nvGrpSpPr>
        <p:grpSpPr bwMode="auto">
          <a:xfrm>
            <a:off x="0" y="0"/>
            <a:ext cx="2132013" cy="6858000"/>
            <a:chOff x="0" y="0"/>
            <a:chExt cx="2132013" cy="6858001"/>
          </a:xfrm>
        </p:grpSpPr>
        <p:sp>
          <p:nvSpPr>
            <p:cNvPr id="1032" name="Freeform 6"/>
            <p:cNvSpPr>
              <a:spLocks/>
            </p:cNvSpPr>
            <p:nvPr/>
          </p:nvSpPr>
          <p:spPr bwMode="auto">
            <a:xfrm>
              <a:off x="0" y="0"/>
              <a:ext cx="1073150" cy="5291139"/>
            </a:xfrm>
            <a:custGeom>
              <a:avLst/>
              <a:gdLst>
                <a:gd name="T0" fmla="*/ 0 w 676"/>
                <a:gd name="T1" fmla="*/ 0 h 3333"/>
                <a:gd name="T2" fmla="*/ 676 w 676"/>
                <a:gd name="T3" fmla="*/ 3333 h 3333"/>
              </a:gdLst>
              <a:ahLst/>
              <a:cxnLst>
                <a:cxn ang="0">
                  <a:pos x="0" y="3132"/>
                </a:cxn>
                <a:cxn ang="0">
                  <a:pos x="0" y="3312"/>
                </a:cxn>
                <a:cxn ang="0">
                  <a:pos x="126" y="3333"/>
                </a:cxn>
                <a:cxn ang="0">
                  <a:pos x="676" y="0"/>
                </a:cxn>
                <a:cxn ang="0">
                  <a:pos x="514" y="0"/>
                </a:cxn>
                <a:cxn ang="0">
                  <a:pos x="0" y="3132"/>
                </a:cxn>
              </a:cxnLst>
              <a:rect l="T0" t="T1" r="T2" b="T3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9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4"/>
              <a:ext cx="906463" cy="1195387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1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1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4"/>
              <a:ext cx="1377950" cy="1500187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982663" y="457200"/>
            <a:ext cx="7704137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uk-UA" smtClean="0"/>
              <a:t>Зразок заголовка</a:t>
            </a:r>
            <a:endParaRPr lang="en-US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982663" y="2667000"/>
            <a:ext cx="7704137" cy="3357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063" y="6116638"/>
            <a:ext cx="8588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000" b="0" i="0">
                <a:solidFill>
                  <a:schemeClr val="tx1"/>
                </a:solidFill>
                <a:effectLst/>
                <a:latin typeface="+mn-lt"/>
                <a:cs typeface="+mn-cs"/>
              </a:defRPr>
            </a:lvl1pPr>
          </a:lstStyle>
          <a:p>
            <a:pPr>
              <a:defRPr/>
            </a:pPr>
            <a:fld id="{0C0D7DDC-5986-423D-874B-1C2E6EC38EBC}" type="datetimeFigureOut">
              <a:rPr lang="uk-UA"/>
              <a:pPr>
                <a:defRPr/>
              </a:pPr>
              <a:t>20.06.2017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7550" y="6116638"/>
            <a:ext cx="53133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000" b="0" i="0">
                <a:solidFill>
                  <a:schemeClr val="tx1"/>
                </a:solidFill>
                <a:effectLst/>
                <a:latin typeface="+mn-lt"/>
                <a:cs typeface="+mn-cs"/>
              </a:defRPr>
            </a:lvl1pPr>
          </a:lstStyle>
          <a:p>
            <a:pPr>
              <a:defRPr/>
            </a:pP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4050" y="6116638"/>
            <a:ext cx="4127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000" b="0" i="0">
                <a:solidFill>
                  <a:schemeClr val="tx1"/>
                </a:solidFill>
                <a:effectLst/>
                <a:latin typeface="+mn-lt"/>
                <a:cs typeface="+mn-cs"/>
              </a:defRPr>
            </a:lvl1pPr>
          </a:lstStyle>
          <a:p>
            <a:pPr>
              <a:defRPr/>
            </a:pPr>
            <a:fld id="{731A4075-B570-41A9-B65C-C65A5C6F98E0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6" r:id="rId3"/>
    <p:sldLayoutId id="2147483735" r:id="rId4"/>
    <p:sldLayoutId id="2147483734" r:id="rId5"/>
    <p:sldLayoutId id="2147483733" r:id="rId6"/>
    <p:sldLayoutId id="2147483732" r:id="rId7"/>
    <p:sldLayoutId id="2147483731" r:id="rId8"/>
    <p:sldLayoutId id="2147483730" r:id="rId9"/>
    <p:sldLayoutId id="2147483729" r:id="rId10"/>
    <p:sldLayoutId id="2147483728" r:id="rId11"/>
    <p:sldLayoutId id="2147483739" r:id="rId12"/>
    <p:sldLayoutId id="2147483727" r:id="rId13"/>
    <p:sldLayoutId id="2147483740" r:id="rId14"/>
    <p:sldLayoutId id="2147483726" r:id="rId15"/>
    <p:sldLayoutId id="2147483725" r:id="rId16"/>
    <p:sldLayoutId id="2147483724" r:id="rId17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000" kern="1200">
          <a:ln w="3175" cmpd="sng">
            <a:noFill/>
          </a:ln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orbel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orbel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orbel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orbel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0" fontAlgn="base" hangingPunct="0">
        <a:spcBef>
          <a:spcPct val="20000"/>
        </a:spcBef>
        <a:spcAft>
          <a:spcPts val="600"/>
        </a:spcAft>
        <a:buClr>
          <a:srgbClr val="1287C3"/>
        </a:buClr>
        <a:buSzPct val="145000"/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ts val="600"/>
        </a:spcAft>
        <a:buClr>
          <a:srgbClr val="1287C3"/>
        </a:buClr>
        <a:buSzPct val="145000"/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85750" algn="l" defTabSz="457200" rtl="0" eaLnBrk="0" fontAlgn="base" hangingPunct="0">
        <a:spcBef>
          <a:spcPct val="20000"/>
        </a:spcBef>
        <a:spcAft>
          <a:spcPts val="600"/>
        </a:spcAft>
        <a:buClr>
          <a:srgbClr val="1287C3"/>
        </a:buClr>
        <a:buSzPct val="145000"/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543050" indent="-171450" algn="l" defTabSz="457200" rtl="0" eaLnBrk="0" fontAlgn="base" hangingPunct="0">
        <a:spcBef>
          <a:spcPct val="20000"/>
        </a:spcBef>
        <a:spcAft>
          <a:spcPts val="600"/>
        </a:spcAft>
        <a:buClr>
          <a:srgbClr val="1287C3"/>
        </a:buClr>
        <a:buSzPct val="145000"/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00250" indent="-171450" algn="l" defTabSz="457200" rtl="0" eaLnBrk="0" fontAlgn="base" hangingPunct="0">
        <a:spcBef>
          <a:spcPct val="20000"/>
        </a:spcBef>
        <a:spcAft>
          <a:spcPts val="600"/>
        </a:spcAft>
        <a:buClr>
          <a:srgbClr val="1287C3"/>
        </a:buClr>
        <a:buSzPct val="145000"/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Заголовок 1"/>
          <p:cNvSpPr>
            <a:spLocks noGrp="1"/>
          </p:cNvSpPr>
          <p:nvPr>
            <p:ph type="ctrTitle"/>
          </p:nvPr>
        </p:nvSpPr>
        <p:spPr>
          <a:xfrm>
            <a:off x="1739900" y="914400"/>
            <a:ext cx="6946900" cy="3487738"/>
          </a:xfrm>
        </p:spPr>
        <p:txBody>
          <a:bodyPr/>
          <a:lstStyle/>
          <a:p>
            <a:pPr eaLnBrk="1" hangingPunct="1"/>
            <a:r>
              <a:rPr lang="uk-UA" dirty="0"/>
              <a:t>WEB – орієнтована пошукова система «</a:t>
            </a:r>
            <a:r>
              <a:rPr lang="ru-RU" dirty="0"/>
              <a:t>BLACKMODE</a:t>
            </a:r>
            <a:r>
              <a:rPr lang="uk-UA" dirty="0"/>
              <a:t>»</a:t>
            </a:r>
            <a:endParaRPr lang="uk-UA" b="1" dirty="0" smtClean="0">
              <a:ln>
                <a:noFill/>
              </a:ln>
            </a:endParaRPr>
          </a:p>
        </p:txBody>
      </p:sp>
      <p:sp>
        <p:nvSpPr>
          <p:cNvPr id="19458" name="Підзаголовок 2"/>
          <p:cNvSpPr>
            <a:spLocks noGrp="1"/>
          </p:cNvSpPr>
          <p:nvPr>
            <p:ph type="subTitle" idx="1"/>
          </p:nvPr>
        </p:nvSpPr>
        <p:spPr>
          <a:xfrm>
            <a:off x="2924175" y="4402138"/>
            <a:ext cx="5762625" cy="1365250"/>
          </a:xfrm>
        </p:spPr>
        <p:txBody>
          <a:bodyPr/>
          <a:lstStyle/>
          <a:p>
            <a:pPr eaLnBrk="1" hangingPunct="1"/>
            <a:r>
              <a:rPr lang="ru-RU" dirty="0" err="1" smtClean="0"/>
              <a:t>Виконав</a:t>
            </a:r>
            <a:r>
              <a:rPr lang="ru-RU" dirty="0" smtClean="0"/>
              <a:t>: </a:t>
            </a:r>
            <a:r>
              <a:rPr lang="ru-RU" sz="2000" b="1" dirty="0" err="1" smtClean="0"/>
              <a:t>Анрушко</a:t>
            </a:r>
            <a:r>
              <a:rPr lang="ru-RU" sz="2000" b="1" dirty="0" smtClean="0"/>
              <a:t> І.Д.</a:t>
            </a:r>
            <a:endParaRPr lang="ru-RU" sz="2000" b="1" dirty="0" smtClean="0"/>
          </a:p>
          <a:p>
            <a:pPr eaLnBrk="1" hangingPunct="1"/>
            <a:r>
              <a:rPr lang="ru-RU" dirty="0" err="1" smtClean="0"/>
              <a:t>Кер</a:t>
            </a:r>
            <a:r>
              <a:rPr lang="uk-UA" dirty="0" err="1" smtClean="0"/>
              <a:t>івник</a:t>
            </a:r>
            <a:r>
              <a:rPr lang="uk-UA" dirty="0" smtClean="0"/>
              <a:t>: </a:t>
            </a:r>
            <a:r>
              <a:rPr lang="uk-UA" sz="2000" b="1" dirty="0" err="1" smtClean="0"/>
              <a:t>Ліскін</a:t>
            </a:r>
            <a:r>
              <a:rPr lang="uk-UA" sz="2000" b="1" dirty="0" smtClean="0"/>
              <a:t> В.О.</a:t>
            </a:r>
            <a:endParaRPr lang="ru-RU" sz="2000" b="1" dirty="0" smtClean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07504" y="404664"/>
            <a:ext cx="8784976" cy="714400"/>
          </a:xfrm>
        </p:spPr>
        <p:txBody>
          <a:bodyPr>
            <a:normAutofit/>
          </a:bodyPr>
          <a:lstStyle/>
          <a:p>
            <a:pPr eaLnBrk="1" hangingPunct="1"/>
            <a:r>
              <a:rPr lang="uk-UA" sz="4000" dirty="0" smtClean="0"/>
              <a:t>Сторінка перегляду обраного товару</a:t>
            </a:r>
            <a:endParaRPr lang="uk-UA" sz="4000" b="1" dirty="0" smtClean="0">
              <a:ln>
                <a:noFill/>
              </a:ln>
            </a:endParaRPr>
          </a:p>
        </p:txBody>
      </p:sp>
      <p:pic>
        <p:nvPicPr>
          <p:cNvPr id="5122" name="Рисунок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628800"/>
            <a:ext cx="5486400" cy="358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4600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07504" y="404664"/>
            <a:ext cx="8784976" cy="714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uk-UA" sz="4000" dirty="0" smtClean="0"/>
              <a:t>Сторінка перегляду замовлених товарів</a:t>
            </a:r>
            <a:endParaRPr lang="uk-UA" sz="4000" b="1" dirty="0" smtClean="0">
              <a:ln>
                <a:noFill/>
              </a:ln>
            </a:endParaRPr>
          </a:p>
        </p:txBody>
      </p:sp>
      <p:pic>
        <p:nvPicPr>
          <p:cNvPr id="6146" name="Рисунок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6992" y="1700808"/>
            <a:ext cx="6748732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3448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07504" y="404664"/>
            <a:ext cx="8784976" cy="714400"/>
          </a:xfrm>
        </p:spPr>
        <p:txBody>
          <a:bodyPr>
            <a:normAutofit/>
          </a:bodyPr>
          <a:lstStyle/>
          <a:p>
            <a:pPr eaLnBrk="1" hangingPunct="1"/>
            <a:r>
              <a:rPr lang="uk-UA" sz="4000" dirty="0" smtClean="0"/>
              <a:t>Сторінка оформлення замовлення</a:t>
            </a:r>
            <a:endParaRPr lang="uk-UA" sz="4000" b="1" dirty="0" smtClean="0">
              <a:ln>
                <a:noFill/>
              </a:ln>
            </a:endParaRPr>
          </a:p>
        </p:txBody>
      </p:sp>
      <p:pic>
        <p:nvPicPr>
          <p:cNvPr id="7171" name="Рисунок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412775"/>
            <a:ext cx="6912768" cy="4198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409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07504" y="404664"/>
            <a:ext cx="8784976" cy="714400"/>
          </a:xfrm>
        </p:spPr>
        <p:txBody>
          <a:bodyPr>
            <a:normAutofit/>
          </a:bodyPr>
          <a:lstStyle/>
          <a:p>
            <a:pPr eaLnBrk="1" hangingPunct="1"/>
            <a:r>
              <a:rPr lang="uk-UA" sz="3200" dirty="0" smtClean="0"/>
              <a:t>Сторінка оформлення замовлення результат</a:t>
            </a:r>
            <a:endParaRPr lang="uk-UA" sz="3200" b="1" dirty="0" smtClean="0">
              <a:ln>
                <a:noFill/>
              </a:ln>
            </a:endParaRPr>
          </a:p>
        </p:txBody>
      </p:sp>
      <p:pic>
        <p:nvPicPr>
          <p:cNvPr id="8195" name="Рисунок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636912"/>
            <a:ext cx="55753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6296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07504" y="404664"/>
            <a:ext cx="8784976" cy="714400"/>
          </a:xfrm>
        </p:spPr>
        <p:txBody>
          <a:bodyPr>
            <a:normAutofit/>
          </a:bodyPr>
          <a:lstStyle/>
          <a:p>
            <a:pPr eaLnBrk="1" hangingPunct="1"/>
            <a:r>
              <a:rPr lang="uk-UA" sz="3200" dirty="0" smtClean="0"/>
              <a:t>Головна сторінка адміністративної частини</a:t>
            </a:r>
            <a:endParaRPr lang="uk-UA" sz="3200" b="1" dirty="0" smtClean="0">
              <a:ln>
                <a:noFill/>
              </a:ln>
            </a:endParaRPr>
          </a:p>
        </p:txBody>
      </p:sp>
      <p:pic>
        <p:nvPicPr>
          <p:cNvPr id="9218" name="Рисунок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204864"/>
            <a:ext cx="6946181" cy="18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9203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07504" y="404664"/>
            <a:ext cx="8784976" cy="714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uk-UA" sz="3200" dirty="0" smtClean="0"/>
              <a:t>Сторінка додання нової категорії</a:t>
            </a:r>
            <a:br>
              <a:rPr lang="uk-UA" sz="3200" dirty="0" smtClean="0"/>
            </a:br>
            <a:endParaRPr lang="uk-UA" sz="3200" b="1" dirty="0" smtClean="0">
              <a:ln>
                <a:noFill/>
              </a:ln>
            </a:endParaRPr>
          </a:p>
        </p:txBody>
      </p:sp>
      <p:pic>
        <p:nvPicPr>
          <p:cNvPr id="10242" name="Рисунок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7" y="1628800"/>
            <a:ext cx="7440827" cy="36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0212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07504" y="404664"/>
            <a:ext cx="8784976" cy="714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uk-UA" sz="3200" dirty="0" smtClean="0"/>
              <a:t>Сторінка додання нового товару</a:t>
            </a:r>
            <a:br>
              <a:rPr lang="uk-UA" sz="3200" dirty="0" smtClean="0"/>
            </a:br>
            <a:endParaRPr lang="uk-UA" sz="3200" b="1" dirty="0" smtClean="0">
              <a:ln>
                <a:noFill/>
              </a:ln>
            </a:endParaRPr>
          </a:p>
        </p:txBody>
      </p:sp>
      <p:pic>
        <p:nvPicPr>
          <p:cNvPr id="11266" name="Рисунок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743176"/>
            <a:ext cx="5851525" cy="5761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18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Заголовок 1"/>
          <p:cNvSpPr>
            <a:spLocks noGrp="1"/>
          </p:cNvSpPr>
          <p:nvPr>
            <p:ph type="title"/>
          </p:nvPr>
        </p:nvSpPr>
        <p:spPr>
          <a:xfrm>
            <a:off x="982663" y="457200"/>
            <a:ext cx="7704137" cy="811213"/>
          </a:xfrm>
        </p:spPr>
        <p:txBody>
          <a:bodyPr/>
          <a:lstStyle/>
          <a:p>
            <a:pPr eaLnBrk="1" hangingPunct="1"/>
            <a:r>
              <a:rPr lang="uk-UA" b="1" smtClean="0">
                <a:ln>
                  <a:noFill/>
                </a:ln>
              </a:rPr>
              <a:t>Висновки</a:t>
            </a:r>
          </a:p>
        </p:txBody>
      </p:sp>
      <p:sp>
        <p:nvSpPr>
          <p:cNvPr id="47106" name="Місце для вмісту 2"/>
          <p:cNvSpPr>
            <a:spLocks noGrp="1"/>
          </p:cNvSpPr>
          <p:nvPr>
            <p:ph idx="1"/>
          </p:nvPr>
        </p:nvSpPr>
        <p:spPr>
          <a:xfrm>
            <a:off x="982663" y="1484313"/>
            <a:ext cx="7981950" cy="4824412"/>
          </a:xfrm>
        </p:spPr>
        <p:txBody>
          <a:bodyPr/>
          <a:lstStyle/>
          <a:p>
            <a:r>
              <a:rPr lang="uk-UA" sz="1800" dirty="0"/>
              <a:t>Дана програма повністю відповідає поставленому завданню. Тобто за її допомогою можна надавати послуги компанії з продажу електронних сигарет та додаткових аксесуарів, пов’язаних із палінням. Була розроблена адміністративна частина, яка легко дозволить змінювати наповнення проекту інформацією яка зможе їх зацікавити.</a:t>
            </a:r>
          </a:p>
          <a:p>
            <a:r>
              <a:rPr lang="uk-UA" sz="1800" dirty="0"/>
              <a:t>Актуальність даного проекту дуже висока дякуючи розповсюдженню нового товару. </a:t>
            </a:r>
          </a:p>
          <a:p>
            <a:r>
              <a:rPr lang="uk-UA" sz="1800" dirty="0"/>
              <a:t>Все для електронних сигарет завжди важко знайти в одному місці, хоча цінителів потрібної інформації та товару багато . Тому створення магазину з продажу електронних сигарет з можливістю пошуку за багатьма характеристиками є дуже зручним та вигідним рішенням.</a:t>
            </a:r>
          </a:p>
          <a:p>
            <a:pPr marL="0" indent="0" eaLnBrk="1" hangingPunct="1">
              <a:lnSpc>
                <a:spcPct val="80000"/>
              </a:lnSpc>
              <a:buFont typeface="Arial" charset="0"/>
              <a:buNone/>
            </a:pPr>
            <a:endParaRPr lang="uk-UA" sz="600" dirty="0" smtClean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Заголовок 1"/>
          <p:cNvSpPr>
            <a:spLocks noGrp="1"/>
          </p:cNvSpPr>
          <p:nvPr>
            <p:ph type="ctrTitle"/>
          </p:nvPr>
        </p:nvSpPr>
        <p:spPr>
          <a:xfrm>
            <a:off x="1763713" y="908050"/>
            <a:ext cx="6946900" cy="3487738"/>
          </a:xfrm>
        </p:spPr>
        <p:txBody>
          <a:bodyPr/>
          <a:lstStyle/>
          <a:p>
            <a:pPr eaLnBrk="1" hangingPunct="1"/>
            <a:r>
              <a:rPr lang="uk-UA" b="1" smtClean="0">
                <a:ln>
                  <a:noFill/>
                </a:ln>
              </a:rPr>
              <a:t>Дякую за увагу!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Заголовок 1"/>
          <p:cNvSpPr>
            <a:spLocks noGrp="1"/>
          </p:cNvSpPr>
          <p:nvPr>
            <p:ph type="title"/>
          </p:nvPr>
        </p:nvSpPr>
        <p:spPr>
          <a:xfrm>
            <a:off x="982663" y="457200"/>
            <a:ext cx="7704137" cy="1981200"/>
          </a:xfrm>
        </p:spPr>
        <p:txBody>
          <a:bodyPr/>
          <a:lstStyle/>
          <a:p>
            <a:pPr eaLnBrk="1" hangingPunct="1"/>
            <a:r>
              <a:rPr lang="ru-RU" b="1" smtClean="0">
                <a:ln>
                  <a:noFill/>
                </a:ln>
              </a:rPr>
              <a:t>Актуальність теми</a:t>
            </a:r>
          </a:p>
        </p:txBody>
      </p:sp>
      <p:sp>
        <p:nvSpPr>
          <p:cNvPr id="21506" name="Місце для вмісту 2"/>
          <p:cNvSpPr>
            <a:spLocks noGrp="1"/>
          </p:cNvSpPr>
          <p:nvPr>
            <p:ph idx="1"/>
          </p:nvPr>
        </p:nvSpPr>
        <p:spPr>
          <a:xfrm>
            <a:off x="982663" y="2205038"/>
            <a:ext cx="7477125" cy="3794125"/>
          </a:xfrm>
        </p:spPr>
        <p:txBody>
          <a:bodyPr/>
          <a:lstStyle/>
          <a:p>
            <a:pPr marL="0" indent="0" eaLnBrk="1" hangingPunct="1">
              <a:buFont typeface="Arial" charset="0"/>
              <a:buNone/>
            </a:pPr>
            <a:r>
              <a:rPr lang="uk-UA" sz="2000" b="1" smtClean="0">
                <a:latin typeface="Arial" charset="0"/>
              </a:rPr>
              <a:t>В наш час одним із основних напрямів стає розробка та розвиток унікального цифрового контенту за рахунок використання новітніх інформаційних технологій. </a:t>
            </a:r>
          </a:p>
          <a:p>
            <a:pPr marL="0" indent="0" eaLnBrk="1" hangingPunct="1">
              <a:buFont typeface="Arial" charset="0"/>
              <a:buNone/>
            </a:pPr>
            <a:r>
              <a:rPr lang="uk-UA" sz="2000" b="1" smtClean="0">
                <a:latin typeface="Arial" charset="0"/>
              </a:rPr>
              <a:t>Відповідно до існуючих тенденцій та стандартів </a:t>
            </a:r>
            <a:r>
              <a:rPr lang="en-US" sz="2000" b="1" smtClean="0">
                <a:latin typeface="Arial" charset="0"/>
              </a:rPr>
              <a:t>W</a:t>
            </a:r>
            <a:r>
              <a:rPr lang="uk-UA" sz="2000" b="1" smtClean="0">
                <a:latin typeface="Arial" charset="0"/>
              </a:rPr>
              <a:t>eb-сайт складається з різних розділів та підрозділів, що містять на своїх сторінках безліч графічних, музичних та відео</a:t>
            </a:r>
            <a:r>
              <a:rPr lang="en-US" sz="2000" b="1" smtClean="0">
                <a:latin typeface="Arial" charset="0"/>
              </a:rPr>
              <a:t>-</a:t>
            </a:r>
            <a:r>
              <a:rPr lang="uk-UA" sz="2000" b="1" smtClean="0">
                <a:latin typeface="Arial" charset="0"/>
              </a:rPr>
              <a:t>файлів, flash-анімації та банерів. </a:t>
            </a:r>
          </a:p>
          <a:p>
            <a:pPr marL="0" indent="0" eaLnBrk="1" hangingPunct="1">
              <a:buFont typeface="Arial" charset="0"/>
              <a:buNone/>
            </a:pPr>
            <a:r>
              <a:rPr lang="uk-UA" sz="2000" b="1" smtClean="0">
                <a:latin typeface="Arial" charset="0"/>
              </a:rPr>
              <a:t>Для створення, розміщення та управління цифровим візуальним контентом потрібні професійні web-програміст і web-дизайнер або відповідна система управління контентом.</a:t>
            </a:r>
          </a:p>
          <a:p>
            <a:pPr marL="0" indent="0" eaLnBrk="1" hangingPunct="1"/>
            <a:endParaRPr lang="ru-RU" sz="2000" b="1" smtClean="0">
              <a:latin typeface="Arial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Заголовок 1"/>
          <p:cNvSpPr>
            <a:spLocks noGrp="1"/>
          </p:cNvSpPr>
          <p:nvPr>
            <p:ph type="title"/>
          </p:nvPr>
        </p:nvSpPr>
        <p:spPr>
          <a:xfrm>
            <a:off x="2267744" y="457200"/>
            <a:ext cx="6419056" cy="739552"/>
          </a:xfrm>
        </p:spPr>
        <p:txBody>
          <a:bodyPr/>
          <a:lstStyle/>
          <a:p>
            <a:pPr eaLnBrk="1" hangingPunct="1"/>
            <a:r>
              <a:rPr lang="ru-RU" b="1" dirty="0" smtClean="0">
                <a:ln>
                  <a:noFill/>
                </a:ln>
              </a:rPr>
              <a:t>Постановка </a:t>
            </a:r>
            <a:r>
              <a:rPr lang="ru-RU" b="1" dirty="0" err="1" smtClean="0">
                <a:ln>
                  <a:noFill/>
                </a:ln>
              </a:rPr>
              <a:t>задачі</a:t>
            </a:r>
            <a:endParaRPr lang="ru-RU" b="1" dirty="0" smtClean="0">
              <a:ln>
                <a:noFill/>
              </a:ln>
            </a:endParaRPr>
          </a:p>
        </p:txBody>
      </p:sp>
      <p:sp>
        <p:nvSpPr>
          <p:cNvPr id="21506" name="Місце для вмісту 2"/>
          <p:cNvSpPr>
            <a:spLocks noGrp="1"/>
          </p:cNvSpPr>
          <p:nvPr>
            <p:ph idx="1"/>
          </p:nvPr>
        </p:nvSpPr>
        <p:spPr>
          <a:xfrm>
            <a:off x="982663" y="2205038"/>
            <a:ext cx="7477125" cy="3794125"/>
          </a:xfrm>
        </p:spPr>
        <p:txBody>
          <a:bodyPr/>
          <a:lstStyle/>
          <a:p>
            <a:r>
              <a:rPr lang="uk-UA" sz="2000" dirty="0"/>
              <a:t>Дана програма написана на мові програмування РНР та HTML з використанням SQL запитів бази даних MYSQL.</a:t>
            </a:r>
          </a:p>
          <a:p>
            <a:r>
              <a:rPr lang="uk-UA" sz="2000" dirty="0"/>
              <a:t>В даному дипломному проекті реалізуються наступне:</a:t>
            </a:r>
          </a:p>
          <a:p>
            <a:pPr lvl="0"/>
            <a:r>
              <a:rPr lang="uk-UA" sz="2000" dirty="0"/>
              <a:t>наявність адміністративної частини;</a:t>
            </a:r>
          </a:p>
          <a:p>
            <a:pPr lvl="0"/>
            <a:r>
              <a:rPr lang="uk-UA" sz="2000" dirty="0"/>
              <a:t>перегляд та редагування вмісту бази даних в адміністративній частині;</a:t>
            </a:r>
          </a:p>
          <a:p>
            <a:pPr lvl="0"/>
            <a:r>
              <a:rPr lang="uk-UA" sz="2000" dirty="0"/>
              <a:t>редагування та наповнення галереї товарів електронних сигарет та аксесуарів до них;</a:t>
            </a:r>
          </a:p>
          <a:p>
            <a:pPr lvl="0"/>
            <a:r>
              <a:rPr lang="uk-UA" sz="2000" dirty="0"/>
              <a:t>редагування та наповнення розділу новинок товарів;</a:t>
            </a:r>
          </a:p>
          <a:p>
            <a:pPr lvl="0"/>
            <a:r>
              <a:rPr lang="uk-UA" sz="2000" dirty="0"/>
              <a:t>наявність простого та зрозумілого інтерфейсу; </a:t>
            </a:r>
          </a:p>
          <a:p>
            <a:pPr lvl="0"/>
            <a:r>
              <a:rPr lang="uk-UA" sz="2000" dirty="0"/>
              <a:t>перегляд каталогу товарів з можливістю фільтрації за характеристиками;</a:t>
            </a:r>
          </a:p>
          <a:p>
            <a:pPr lvl="0"/>
            <a:r>
              <a:rPr lang="uk-UA" sz="2000" dirty="0"/>
              <a:t>можливість купувати товари-реалізовано корзину споживача.</a:t>
            </a:r>
          </a:p>
          <a:p>
            <a:pPr marL="0" indent="0" eaLnBrk="1" hangingPunct="1"/>
            <a:endParaRPr lang="ru-RU" sz="2000" b="1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246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Заголовок 1"/>
          <p:cNvSpPr>
            <a:spLocks noGrp="1"/>
          </p:cNvSpPr>
          <p:nvPr>
            <p:ph type="title"/>
          </p:nvPr>
        </p:nvSpPr>
        <p:spPr>
          <a:xfrm>
            <a:off x="982663" y="457200"/>
            <a:ext cx="7704137" cy="1981200"/>
          </a:xfrm>
        </p:spPr>
        <p:txBody>
          <a:bodyPr/>
          <a:lstStyle/>
          <a:p>
            <a:pPr eaLnBrk="1" hangingPunct="1"/>
            <a:r>
              <a:rPr lang="ru-RU" b="1" dirty="0" smtClean="0">
                <a:ln>
                  <a:noFill/>
                </a:ln>
              </a:rPr>
              <a:t>Для </a:t>
            </a:r>
            <a:r>
              <a:rPr lang="ru-RU" b="1" dirty="0" err="1" smtClean="0">
                <a:ln>
                  <a:noFill/>
                </a:ln>
              </a:rPr>
              <a:t>роботи</a:t>
            </a:r>
            <a:r>
              <a:rPr lang="ru-RU" b="1" dirty="0" smtClean="0">
                <a:ln>
                  <a:noFill/>
                </a:ln>
              </a:rPr>
              <a:t> сайту </a:t>
            </a:r>
            <a:r>
              <a:rPr lang="ru-RU" b="1" dirty="0" err="1" smtClean="0">
                <a:ln>
                  <a:noFill/>
                </a:ln>
              </a:rPr>
              <a:t>використовується</a:t>
            </a:r>
            <a:r>
              <a:rPr lang="ru-RU" b="1" dirty="0" smtClean="0">
                <a:ln>
                  <a:noFill/>
                </a:ln>
              </a:rPr>
              <a:t> </a:t>
            </a:r>
            <a:r>
              <a:rPr lang="ru-RU" b="1" dirty="0" err="1" smtClean="0">
                <a:ln>
                  <a:noFill/>
                </a:ln>
              </a:rPr>
              <a:t>клієнт</a:t>
            </a:r>
            <a:r>
              <a:rPr lang="ru-RU" b="1" dirty="0" smtClean="0">
                <a:ln>
                  <a:noFill/>
                </a:ln>
              </a:rPr>
              <a:t>- </a:t>
            </a:r>
            <a:r>
              <a:rPr lang="ru-RU" b="1" dirty="0" err="1" smtClean="0">
                <a:ln>
                  <a:noFill/>
                </a:ln>
              </a:rPr>
              <a:t>серверна</a:t>
            </a:r>
            <a:r>
              <a:rPr lang="ru-RU" b="1" dirty="0" smtClean="0">
                <a:ln>
                  <a:noFill/>
                </a:ln>
              </a:rPr>
              <a:t> </a:t>
            </a:r>
            <a:r>
              <a:rPr lang="ru-RU" b="1" dirty="0" err="1" smtClean="0">
                <a:ln>
                  <a:noFill/>
                </a:ln>
              </a:rPr>
              <a:t>архітектура</a:t>
            </a:r>
            <a:endParaRPr lang="ru-RU" b="1" dirty="0" smtClean="0">
              <a:ln>
                <a:noFill/>
              </a:ln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907704" y="253975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uk-UA"/>
          </a:p>
        </p:txBody>
      </p:sp>
      <p:pic>
        <p:nvPicPr>
          <p:cNvPr id="1025" name="Рисунок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0" t="44487" r="21826" b="22630"/>
          <a:stretch>
            <a:fillRect/>
          </a:stretch>
        </p:blipFill>
        <p:spPr bwMode="auto">
          <a:xfrm>
            <a:off x="2267744" y="2438400"/>
            <a:ext cx="6152910" cy="318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082329" y="590207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	Рисунок 1.4. – Архітектура “ клієнт-сервер”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Заголовок 1"/>
          <p:cNvSpPr>
            <a:spLocks noGrp="1"/>
          </p:cNvSpPr>
          <p:nvPr>
            <p:ph type="title"/>
          </p:nvPr>
        </p:nvSpPr>
        <p:spPr>
          <a:xfrm>
            <a:off x="982663" y="457200"/>
            <a:ext cx="7704137" cy="1981200"/>
          </a:xfrm>
        </p:spPr>
        <p:txBody>
          <a:bodyPr/>
          <a:lstStyle/>
          <a:p>
            <a:pPr eaLnBrk="1" hangingPunct="1"/>
            <a:r>
              <a:rPr lang="ru-RU" b="1" dirty="0" err="1" smtClean="0">
                <a:ln>
                  <a:noFill/>
                </a:ln>
              </a:rPr>
              <a:t>Опис</a:t>
            </a:r>
            <a:r>
              <a:rPr lang="ru-RU" b="1" dirty="0" smtClean="0">
                <a:ln>
                  <a:noFill/>
                </a:ln>
              </a:rPr>
              <a:t> </a:t>
            </a:r>
            <a:r>
              <a:rPr lang="ru-RU" b="1" dirty="0" err="1" smtClean="0">
                <a:ln>
                  <a:noFill/>
                </a:ln>
              </a:rPr>
              <a:t>програми</a:t>
            </a:r>
            <a:endParaRPr lang="ru-RU" b="1" dirty="0" smtClean="0">
              <a:ln>
                <a:noFill/>
              </a:ln>
            </a:endParaRPr>
          </a:p>
        </p:txBody>
      </p:sp>
      <p:sp>
        <p:nvSpPr>
          <p:cNvPr id="24578" name="Місце для вмісту 2"/>
          <p:cNvSpPr>
            <a:spLocks noGrp="1"/>
          </p:cNvSpPr>
          <p:nvPr>
            <p:ph idx="1"/>
          </p:nvPr>
        </p:nvSpPr>
        <p:spPr>
          <a:xfrm>
            <a:off x="982663" y="2205038"/>
            <a:ext cx="7693025" cy="4176712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uk-UA" sz="2000" dirty="0"/>
              <a:t>Програма створена для широкого кола відвідувачів, на проекті викладені послуги  з продажу електронних сигарет та аксесуарів. Кожен відвідувач може ознайомитись з режимом роботи компанії та умовами надання послуг</a:t>
            </a:r>
            <a:r>
              <a:rPr lang="uk-UA" sz="2000" dirty="0" smtClean="0"/>
              <a:t>.</a:t>
            </a:r>
          </a:p>
          <a:p>
            <a:r>
              <a:rPr lang="uk-UA" sz="2000" dirty="0"/>
              <a:t>Для написання даного програмного продукту було використано наступне програмне забезпечення: </a:t>
            </a:r>
          </a:p>
          <a:p>
            <a:pPr lvl="0"/>
            <a:r>
              <a:rPr lang="uk-UA" sz="2000" dirty="0"/>
              <a:t>сервер </a:t>
            </a:r>
            <a:r>
              <a:rPr lang="uk-UA" sz="2000" dirty="0" err="1"/>
              <a:t>Apache</a:t>
            </a:r>
            <a:r>
              <a:rPr lang="uk-UA" sz="2000" dirty="0"/>
              <a:t>;</a:t>
            </a:r>
          </a:p>
          <a:p>
            <a:pPr lvl="0"/>
            <a:r>
              <a:rPr lang="uk-UA" sz="2000" dirty="0"/>
              <a:t>сервер </a:t>
            </a:r>
            <a:r>
              <a:rPr lang="uk-UA" sz="2000" dirty="0" err="1"/>
              <a:t>MySql</a:t>
            </a:r>
            <a:r>
              <a:rPr lang="uk-UA" sz="2000" dirty="0"/>
              <a:t>;</a:t>
            </a:r>
          </a:p>
          <a:p>
            <a:pPr lvl="0"/>
            <a:r>
              <a:rPr lang="uk-UA" sz="2000" dirty="0"/>
              <a:t>надбудова для адміністрування серверу </a:t>
            </a:r>
            <a:r>
              <a:rPr lang="uk-UA" sz="2000" dirty="0" err="1"/>
              <a:t>phpmyadmin</a:t>
            </a:r>
            <a:r>
              <a:rPr lang="uk-UA" sz="2000" dirty="0"/>
              <a:t>;</a:t>
            </a:r>
          </a:p>
          <a:p>
            <a:pPr lvl="0"/>
            <a:r>
              <a:rPr lang="uk-UA" sz="2000" dirty="0" err="1"/>
              <a:t>Macromedia</a:t>
            </a:r>
            <a:r>
              <a:rPr lang="uk-UA" sz="2000" dirty="0"/>
              <a:t> </a:t>
            </a:r>
            <a:r>
              <a:rPr lang="uk-UA" sz="2000" dirty="0" err="1"/>
              <a:t>Dreamweaver</a:t>
            </a:r>
            <a:r>
              <a:rPr lang="uk-UA" sz="2000" dirty="0"/>
              <a:t> 8 (редактор мов програмування);</a:t>
            </a:r>
          </a:p>
          <a:p>
            <a:pPr lvl="0"/>
            <a:r>
              <a:rPr lang="uk-UA" sz="2000" dirty="0" err="1"/>
              <a:t>Adobe</a:t>
            </a:r>
            <a:r>
              <a:rPr lang="uk-UA" sz="2000" dirty="0"/>
              <a:t> </a:t>
            </a:r>
            <a:r>
              <a:rPr lang="uk-UA" sz="2000" dirty="0" err="1"/>
              <a:t>Photoshop</a:t>
            </a:r>
            <a:r>
              <a:rPr lang="uk-UA" sz="2000" dirty="0"/>
              <a:t> CS6 (для створення дизайну);</a:t>
            </a:r>
          </a:p>
          <a:p>
            <a:pPr lvl="0"/>
            <a:r>
              <a:rPr lang="uk-UA" sz="2000" dirty="0"/>
              <a:t>текстовий редактор Microsoft Word.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ru-RU" sz="2200" b="1" dirty="0" smtClean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Заголовок 1"/>
          <p:cNvSpPr>
            <a:spLocks noGrp="1"/>
          </p:cNvSpPr>
          <p:nvPr>
            <p:ph type="title"/>
          </p:nvPr>
        </p:nvSpPr>
        <p:spPr>
          <a:xfrm>
            <a:off x="982663" y="457200"/>
            <a:ext cx="7704137" cy="1603375"/>
          </a:xfrm>
        </p:spPr>
        <p:txBody>
          <a:bodyPr/>
          <a:lstStyle/>
          <a:p>
            <a:pPr eaLnBrk="1" hangingPunct="1"/>
            <a:r>
              <a:rPr lang="ru-RU" b="1" dirty="0" err="1" smtClean="0">
                <a:ln>
                  <a:noFill/>
                </a:ln>
              </a:rPr>
              <a:t>Вміст</a:t>
            </a:r>
            <a:r>
              <a:rPr lang="ru-RU" b="1" dirty="0" smtClean="0">
                <a:ln>
                  <a:noFill/>
                </a:ln>
              </a:rPr>
              <a:t> </a:t>
            </a:r>
            <a:r>
              <a:rPr lang="ru-RU" b="1" dirty="0" err="1" smtClean="0">
                <a:ln>
                  <a:noFill/>
                </a:ln>
              </a:rPr>
              <a:t>бази</a:t>
            </a:r>
            <a:r>
              <a:rPr lang="ru-RU" b="1" dirty="0" smtClean="0">
                <a:ln>
                  <a:noFill/>
                </a:ln>
              </a:rPr>
              <a:t> </a:t>
            </a:r>
            <a:r>
              <a:rPr lang="ru-RU" b="1" dirty="0" err="1" smtClean="0">
                <a:ln>
                  <a:noFill/>
                </a:ln>
              </a:rPr>
              <a:t>даних</a:t>
            </a:r>
            <a:r>
              <a:rPr lang="ru-RU" b="1" dirty="0" smtClean="0">
                <a:ln>
                  <a:noFill/>
                </a:ln>
              </a:rPr>
              <a:t> «</a:t>
            </a:r>
            <a:r>
              <a:rPr lang="uk-UA" dirty="0"/>
              <a:t>BLACKMODE</a:t>
            </a:r>
            <a:r>
              <a:rPr lang="ru-RU" b="1" dirty="0" smtClean="0">
                <a:ln>
                  <a:noFill/>
                </a:ln>
              </a:rPr>
              <a:t>»</a:t>
            </a:r>
            <a:endParaRPr lang="ru-RU" b="1" dirty="0" smtClean="0">
              <a:ln>
                <a:noFill/>
              </a:ln>
            </a:endParaRPr>
          </a:p>
        </p:txBody>
      </p:sp>
      <p:pic>
        <p:nvPicPr>
          <p:cNvPr id="2050" name="Рисунок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2060575"/>
            <a:ext cx="480695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739900" y="914400"/>
            <a:ext cx="6946900" cy="3487738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ru-RU" sz="4900" b="1" dirty="0" smtClean="0">
                <a:ln>
                  <a:noFill/>
                </a:ln>
              </a:rPr>
              <a:t>ФУНКЦІОНАЛЬНІ РІШЕННЯ, ПОВ’ЯЗАНІ З РОБОТОЮ СИСТЕМИ УПРАВЛІННЯ КОНТЕНТОМ</a:t>
            </a:r>
            <a:endParaRPr lang="uk-UA" sz="4900" b="1" dirty="0" smtClean="0">
              <a:ln>
                <a:noFill/>
              </a:ln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259632" y="404664"/>
            <a:ext cx="7283152" cy="714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uk-UA" sz="4800" dirty="0" smtClean="0"/>
              <a:t>Головна сторінка сайту</a:t>
            </a:r>
            <a:endParaRPr lang="uk-UA" sz="4900" b="1" dirty="0" smtClean="0">
              <a:ln>
                <a:noFill/>
              </a:ln>
            </a:endParaRPr>
          </a:p>
        </p:txBody>
      </p:sp>
      <p:pic>
        <p:nvPicPr>
          <p:cNvPr id="3074" name="Рисунок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772815"/>
            <a:ext cx="8280920" cy="4217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2527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>
          <a:xfrm>
            <a:off x="1259632" y="404664"/>
            <a:ext cx="7283152" cy="714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uk-UA" sz="4800" dirty="0" smtClean="0"/>
              <a:t>Сторінка каталогу товарів</a:t>
            </a:r>
            <a:endParaRPr lang="uk-UA" sz="4900" b="1" dirty="0" smtClean="0">
              <a:ln>
                <a:noFill/>
              </a:ln>
            </a:endParaRPr>
          </a:p>
        </p:txBody>
      </p:sp>
      <p:pic>
        <p:nvPicPr>
          <p:cNvPr id="4098" name="Рисунок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920" y="1916832"/>
            <a:ext cx="7663651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69919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аралакс">
  <a:themeElements>
    <a:clrScheme name="Паралакс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Паралакс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Паралакс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TC103457496[[fn=Паралакс]]</Template>
  <TotalTime>204</TotalTime>
  <Words>405</Words>
  <Application>Microsoft Office PowerPoint</Application>
  <PresentationFormat>Экран (4:3)</PresentationFormat>
  <Paragraphs>44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Corbel</vt:lpstr>
      <vt:lpstr>Times New Roman</vt:lpstr>
      <vt:lpstr>Паралакс</vt:lpstr>
      <vt:lpstr>WEB – орієнтована пошукова система «BLACKMODE»</vt:lpstr>
      <vt:lpstr>Актуальність теми</vt:lpstr>
      <vt:lpstr>Постановка задачі</vt:lpstr>
      <vt:lpstr>Для роботи сайту використовується клієнт- серверна архітектура</vt:lpstr>
      <vt:lpstr>Опис програми</vt:lpstr>
      <vt:lpstr>Вміст бази даних «BLACKMODE»</vt:lpstr>
      <vt:lpstr>ФУНКЦІОНАЛЬНІ РІШЕННЯ, ПОВ’ЯЗАНІ З РОБОТОЮ СИСТЕМИ УПРАВЛІННЯ КОНТЕНТОМ</vt:lpstr>
      <vt:lpstr>Головна сторінка сайту</vt:lpstr>
      <vt:lpstr>Сторінка каталогу товарів</vt:lpstr>
      <vt:lpstr>Сторінка перегляду обраного товару</vt:lpstr>
      <vt:lpstr>Сторінка перегляду замовлених товарів</vt:lpstr>
      <vt:lpstr>Сторінка оформлення замовлення</vt:lpstr>
      <vt:lpstr>Сторінка оформлення замовлення результат</vt:lpstr>
      <vt:lpstr>Головна сторінка адміністративної частини</vt:lpstr>
      <vt:lpstr>Сторінка додання нової категорії </vt:lpstr>
      <vt:lpstr>Сторінка додання нового товару </vt:lpstr>
      <vt:lpstr>Висновки</vt:lpstr>
      <vt:lpstr>Дякую за увагу!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Sara Yasmeen (Wipro Technologies)</dc:creator>
  <cp:lastModifiedBy>samvik</cp:lastModifiedBy>
  <cp:revision>38</cp:revision>
  <dcterms:created xsi:type="dcterms:W3CDTF">2010-02-23T11:30:32Z</dcterms:created>
  <dcterms:modified xsi:type="dcterms:W3CDTF">2017-06-20T03:47:31Z</dcterms:modified>
</cp:coreProperties>
</file>

<file path=docProps/thumbnail.jpeg>
</file>